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4" r:id="rId4"/>
    <p:sldId id="283" r:id="rId5"/>
    <p:sldId id="280" r:id="rId6"/>
    <p:sldId id="281" r:id="rId7"/>
    <p:sldId id="277" r:id="rId8"/>
    <p:sldId id="276" r:id="rId9"/>
    <p:sldId id="266" r:id="rId10"/>
    <p:sldId id="263" r:id="rId11"/>
    <p:sldId id="258" r:id="rId12"/>
    <p:sldId id="259" r:id="rId13"/>
    <p:sldId id="261" r:id="rId14"/>
    <p:sldId id="287" r:id="rId15"/>
    <p:sldId id="282" r:id="rId16"/>
    <p:sldId id="270" r:id="rId17"/>
    <p:sldId id="264" r:id="rId18"/>
    <p:sldId id="265" r:id="rId19"/>
    <p:sldId id="278" r:id="rId20"/>
    <p:sldId id="285" r:id="rId21"/>
    <p:sldId id="286" r:id="rId22"/>
    <p:sldId id="262" r:id="rId23"/>
    <p:sldId id="275" r:id="rId24"/>
    <p:sldId id="272" r:id="rId25"/>
    <p:sldId id="273" r:id="rId26"/>
    <p:sldId id="274" r:id="rId27"/>
    <p:sldId id="279" r:id="rId28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895" autoAdjust="0"/>
  </p:normalViewPr>
  <p:slideViewPr>
    <p:cSldViewPr>
      <p:cViewPr varScale="1">
        <p:scale>
          <a:sx n="68" d="100"/>
          <a:sy n="68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309A6D-C09C-4548-B29A-6CF363A7E532}" type="datetimeFigureOut">
              <a:rPr lang="fr-FR" smtClean="0"/>
              <a:t>29/07/2015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668DC-857F-487D-BFFA-8C0CA5037977}" type="slidenum">
              <a:rPr lang="fr-BE" smtClean="0"/>
              <a:t>‹N°›</a:t>
            </a:fld>
            <a:endParaRPr lang="fr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s-unesco.org/france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5.wdp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ubs-unesco.org/france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3501008"/>
            <a:ext cx="8229600" cy="1512168"/>
          </a:xfrm>
          <a:solidFill>
            <a:schemeClr val="tx2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r>
              <a:rPr lang="fr-FR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04664"/>
            <a:ext cx="3951405" cy="2304986"/>
          </a:xfrm>
        </p:spPr>
      </p:pic>
      <p:sp>
        <p:nvSpPr>
          <p:cNvPr id="3" name="ZoneTexte 2"/>
          <p:cNvSpPr txBox="1"/>
          <p:nvPr/>
        </p:nvSpPr>
        <p:spPr>
          <a:xfrm>
            <a:off x="539552" y="5877272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hlinkClick r:id="rId3"/>
              </a:rPr>
              <a:t>www.clubs-unesco.org/france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7642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484040" y="1421160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39552" y="1160449"/>
            <a:ext cx="3672408" cy="41549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je </a:t>
            </a:r>
            <a:r>
              <a:rPr lang="fr-FR" sz="2400" dirty="0" smtClean="0"/>
              <a:t>m’appelle </a:t>
            </a:r>
            <a:r>
              <a:rPr lang="fr-FR" sz="2400" dirty="0"/>
              <a:t>Omar</a:t>
            </a:r>
          </a:p>
          <a:p>
            <a:pPr algn="ctr"/>
            <a:r>
              <a:rPr lang="fr-FR" sz="2400" dirty="0"/>
              <a:t>j’suis noir</a:t>
            </a:r>
          </a:p>
          <a:p>
            <a:pPr algn="ctr"/>
            <a:r>
              <a:rPr lang="fr-FR" sz="2400" dirty="0"/>
              <a:t>et alors ?</a:t>
            </a:r>
          </a:p>
          <a:p>
            <a:pPr algn="ctr"/>
            <a:r>
              <a:rPr lang="fr-FR" sz="2400" dirty="0"/>
              <a:t>et alors </a:t>
            </a:r>
            <a:r>
              <a:rPr lang="fr-FR" sz="2400" dirty="0" smtClean="0"/>
              <a:t>quoi</a:t>
            </a:r>
            <a:r>
              <a:rPr lang="fr-FR" sz="2400" dirty="0"/>
              <a:t> ?</a:t>
            </a:r>
          </a:p>
          <a:p>
            <a:pPr algn="ctr"/>
            <a:r>
              <a:rPr lang="fr-FR" sz="2400" dirty="0"/>
              <a:t>j’vis dans une tour</a:t>
            </a:r>
          </a:p>
          <a:p>
            <a:pPr algn="ctr"/>
            <a:r>
              <a:rPr lang="fr-FR" sz="2400" dirty="0"/>
              <a:t>j’vois l’monde</a:t>
            </a:r>
          </a:p>
          <a:p>
            <a:pPr algn="ctr"/>
            <a:r>
              <a:rPr lang="fr-FR" sz="2400" dirty="0"/>
              <a:t>avec mon langage</a:t>
            </a:r>
          </a:p>
          <a:p>
            <a:pPr algn="ctr"/>
            <a:r>
              <a:rPr lang="fr-FR" sz="2400" dirty="0"/>
              <a:t>ma culture</a:t>
            </a:r>
          </a:p>
          <a:p>
            <a:pPr algn="ctr"/>
            <a:r>
              <a:rPr lang="fr-FR" sz="2400" dirty="0"/>
              <a:t>c est dur</a:t>
            </a:r>
          </a:p>
          <a:p>
            <a:pPr algn="ctr"/>
            <a:r>
              <a:rPr lang="fr-FR" sz="2400" dirty="0"/>
              <a:t>de vivre avec ceux </a:t>
            </a:r>
            <a:r>
              <a:rPr lang="fr-FR" sz="2400" dirty="0" smtClean="0"/>
              <a:t>d’en bas</a:t>
            </a:r>
          </a:p>
          <a:p>
            <a:pPr algn="ctr"/>
            <a:r>
              <a:rPr lang="fr-FR" sz="2400" dirty="0"/>
              <a:t>l</a:t>
            </a:r>
            <a:r>
              <a:rPr lang="fr-FR" sz="2400" dirty="0" smtClean="0"/>
              <a:t>eurs préjugés me tuent</a:t>
            </a:r>
            <a:endParaRPr lang="fr-FR" sz="2400" dirty="0"/>
          </a:p>
        </p:txBody>
      </p:sp>
      <p:sp>
        <p:nvSpPr>
          <p:cNvPr id="9" name="ZoneTexte 8"/>
          <p:cNvSpPr txBox="1"/>
          <p:nvPr/>
        </p:nvSpPr>
        <p:spPr>
          <a:xfrm>
            <a:off x="4572000" y="1510416"/>
            <a:ext cx="3737164" cy="489364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dirty="0" err="1"/>
              <a:t>d</a:t>
            </a:r>
            <a:r>
              <a:rPr lang="fr-FR" sz="2400" dirty="0" err="1" smtClean="0"/>
              <a:t>iscrim</a:t>
            </a:r>
            <a:r>
              <a:rPr lang="fr-FR" sz="2400" dirty="0" smtClean="0"/>
              <a:t>’ </a:t>
            </a:r>
            <a:r>
              <a:rPr lang="fr-FR" sz="2400" dirty="0"/>
              <a:t>crime</a:t>
            </a:r>
          </a:p>
          <a:p>
            <a:pPr algn="ctr"/>
            <a:r>
              <a:rPr lang="fr-FR" sz="2400" dirty="0" smtClean="0"/>
              <a:t>discriminations</a:t>
            </a:r>
            <a:endParaRPr lang="fr-FR" sz="2400" dirty="0"/>
          </a:p>
          <a:p>
            <a:pPr algn="ctr"/>
            <a:r>
              <a:rPr lang="fr-FR" sz="2400" dirty="0"/>
              <a:t>à la pelle</a:t>
            </a:r>
          </a:p>
          <a:p>
            <a:pPr algn="ctr"/>
            <a:r>
              <a:rPr lang="fr-FR" sz="2400" dirty="0"/>
              <a:t>ancrées </a:t>
            </a:r>
          </a:p>
          <a:p>
            <a:pPr algn="ctr"/>
            <a:r>
              <a:rPr lang="fr-FR" sz="2400" dirty="0"/>
              <a:t>dans les mentalités</a:t>
            </a:r>
          </a:p>
          <a:p>
            <a:pPr algn="ctr"/>
            <a:r>
              <a:rPr lang="fr-FR" sz="2400" dirty="0"/>
              <a:t>c</a:t>
            </a:r>
            <a:r>
              <a:rPr lang="fr-FR" sz="2400" dirty="0" smtClean="0"/>
              <a:t>’est </a:t>
            </a:r>
            <a:r>
              <a:rPr lang="fr-FR" sz="2400" dirty="0"/>
              <a:t>mental</a:t>
            </a:r>
          </a:p>
          <a:p>
            <a:pPr algn="ctr"/>
            <a:r>
              <a:rPr lang="fr-FR" sz="2400" dirty="0"/>
              <a:t>effroi total</a:t>
            </a:r>
          </a:p>
          <a:p>
            <a:pPr algn="ctr"/>
            <a:r>
              <a:rPr lang="fr-FR" sz="2400" dirty="0" err="1"/>
              <a:t>slam</a:t>
            </a:r>
            <a:r>
              <a:rPr lang="fr-FR" sz="2400" dirty="0"/>
              <a:t> </a:t>
            </a:r>
            <a:r>
              <a:rPr lang="fr-FR" sz="2400" dirty="0" err="1"/>
              <a:t>slam</a:t>
            </a:r>
            <a:endParaRPr lang="fr-FR" sz="2400" dirty="0"/>
          </a:p>
          <a:p>
            <a:pPr algn="ctr"/>
            <a:r>
              <a:rPr lang="fr-FR" sz="2400" dirty="0"/>
              <a:t>pour dire mes </a:t>
            </a:r>
            <a:r>
              <a:rPr lang="fr-FR" sz="2400" dirty="0" smtClean="0"/>
              <a:t>drames</a:t>
            </a:r>
            <a:endParaRPr lang="fr-FR" sz="2400" dirty="0"/>
          </a:p>
          <a:p>
            <a:pPr algn="ctr"/>
            <a:r>
              <a:rPr lang="fr-FR" sz="2400" dirty="0"/>
              <a:t>le regard des autres me tue</a:t>
            </a:r>
          </a:p>
          <a:p>
            <a:pPr algn="ctr"/>
            <a:r>
              <a:rPr lang="fr-FR" sz="2400" dirty="0" err="1"/>
              <a:t>slam</a:t>
            </a:r>
            <a:r>
              <a:rPr lang="fr-FR" sz="2400" dirty="0"/>
              <a:t> </a:t>
            </a:r>
            <a:r>
              <a:rPr lang="fr-FR" sz="2400" dirty="0" err="1"/>
              <a:t>slam</a:t>
            </a:r>
            <a:endParaRPr lang="fr-FR" sz="2400" dirty="0"/>
          </a:p>
          <a:p>
            <a:pPr algn="ctr"/>
            <a:r>
              <a:rPr lang="fr-FR" sz="2400" dirty="0" smtClean="0"/>
              <a:t>pour </a:t>
            </a:r>
            <a:r>
              <a:rPr lang="fr-FR" sz="2400" dirty="0"/>
              <a:t>dénoncer le mal</a:t>
            </a:r>
          </a:p>
          <a:p>
            <a:pPr algn="ctr"/>
            <a:r>
              <a:rPr lang="fr-FR" sz="2400" dirty="0" err="1"/>
              <a:t>slam</a:t>
            </a:r>
            <a:r>
              <a:rPr lang="fr-FR" sz="2400" dirty="0"/>
              <a:t> </a:t>
            </a:r>
            <a:r>
              <a:rPr lang="fr-FR" sz="2400" dirty="0" err="1" smtClean="0"/>
              <a:t>slam</a:t>
            </a:r>
            <a:endParaRPr lang="fr-FR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5435383" y="6396067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Club Unesco Lycée JB Corot Douai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4174085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150860"/>
            <a:ext cx="8229600" cy="423046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fr-FR" sz="2800" dirty="0" smtClean="0"/>
              <a:t>Le </a:t>
            </a:r>
            <a:r>
              <a:rPr lang="fr-FR" sz="2800" dirty="0"/>
              <a:t>Comité </a:t>
            </a:r>
            <a:r>
              <a:rPr lang="fr-FR" sz="2800" dirty="0" smtClean="0"/>
              <a:t>d’Education </a:t>
            </a:r>
            <a:r>
              <a:rPr lang="fr-FR" sz="2800" dirty="0"/>
              <a:t>à la </a:t>
            </a:r>
            <a:r>
              <a:rPr lang="fr-FR" sz="2800" dirty="0" smtClean="0"/>
              <a:t>Santé </a:t>
            </a:r>
            <a:r>
              <a:rPr lang="fr-FR" sz="2800" dirty="0"/>
              <a:t>et la </a:t>
            </a:r>
            <a:r>
              <a:rPr lang="fr-FR" sz="2800" dirty="0" smtClean="0"/>
              <a:t>Citoyenneté </a:t>
            </a:r>
            <a:r>
              <a:rPr lang="fr-FR" sz="2800" dirty="0"/>
              <a:t>(CESC) </a:t>
            </a:r>
          </a:p>
          <a:p>
            <a:pPr marL="0" indent="0">
              <a:buNone/>
            </a:pPr>
            <a:r>
              <a:rPr lang="fr-FR" sz="2000" b="1" dirty="0" smtClean="0"/>
              <a:t>+ le BO </a:t>
            </a:r>
            <a:r>
              <a:rPr lang="fr-FR" sz="2000" b="1" dirty="0"/>
              <a:t>n° 45 du 7 décembre 2006 </a:t>
            </a:r>
            <a:r>
              <a:rPr lang="fr-FR" sz="2000" b="1" dirty="0" smtClean="0"/>
              <a:t>: </a:t>
            </a:r>
          </a:p>
          <a:p>
            <a:pPr marL="0" indent="0">
              <a:buNone/>
            </a:pPr>
            <a:r>
              <a:rPr lang="fr-FR" sz="2000" b="1" dirty="0" smtClean="0"/>
              <a:t>Objectif du CESC  : lutter </a:t>
            </a:r>
            <a:r>
              <a:rPr lang="fr-FR" sz="2000" b="1" dirty="0"/>
              <a:t>contre les discriminations sexistes et </a:t>
            </a:r>
            <a:r>
              <a:rPr lang="fr-FR" sz="2000" b="1" dirty="0" smtClean="0"/>
              <a:t>homophobes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800" dirty="0" smtClean="0"/>
              <a:t>Le </a:t>
            </a:r>
            <a:r>
              <a:rPr lang="fr-FR" sz="2800" dirty="0"/>
              <a:t>club UNESCO </a:t>
            </a:r>
            <a:r>
              <a:rPr lang="fr-FR" sz="2800" dirty="0" smtClean="0"/>
              <a:t>au sein de la Maison des Lycéens</a:t>
            </a:r>
          </a:p>
          <a:p>
            <a:pPr marL="0" indent="0">
              <a:buNone/>
            </a:pPr>
            <a:r>
              <a:rPr lang="fr-FR" sz="2000" b="1" dirty="0" smtClean="0"/>
              <a:t>Thème prioritaire de de l’UNESCO : le genre et l’Afrique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2800" dirty="0" smtClean="0"/>
              <a:t>Les partenaires  du club Unesco au Sénégal (Diawara)</a:t>
            </a:r>
          </a:p>
          <a:p>
            <a:pPr marL="0" indent="0">
              <a:buNone/>
            </a:pPr>
            <a:r>
              <a:rPr lang="fr-FR" sz="2200" b="1" dirty="0" smtClean="0"/>
              <a:t>- Institutrices/instituteurs  des </a:t>
            </a:r>
            <a:r>
              <a:rPr lang="fr-FR" sz="2000" b="1" dirty="0" smtClean="0"/>
              <a:t>écoles primaires, </a:t>
            </a:r>
          </a:p>
          <a:p>
            <a:pPr marL="0" indent="0">
              <a:buNone/>
            </a:pPr>
            <a:r>
              <a:rPr lang="fr-FR" sz="2000" b="1" dirty="0" smtClean="0"/>
              <a:t>- Association des étudiants et écoliers de Diawara, (AEED)</a:t>
            </a:r>
          </a:p>
          <a:p>
            <a:pPr marL="0" indent="0">
              <a:buNone/>
            </a:pPr>
            <a:r>
              <a:rPr lang="fr-FR" sz="2000" b="1" dirty="0" smtClean="0"/>
              <a:t>- CDEPSCOFI – Comité départemental pour la scolarisation des filles</a:t>
            </a:r>
            <a:endParaRPr lang="fr-FR" sz="1800" b="1" dirty="0"/>
          </a:p>
          <a:p>
            <a:pPr marL="0" indent="0">
              <a:buNone/>
            </a:pPr>
            <a:endParaRPr lang="fr-FR" sz="2400" dirty="0"/>
          </a:p>
        </p:txBody>
      </p:sp>
      <p:sp>
        <p:nvSpPr>
          <p:cNvPr id="5" name="Titre 1"/>
          <p:cNvSpPr txBox="1">
            <a:spLocks/>
          </p:cNvSpPr>
          <p:nvPr/>
        </p:nvSpPr>
        <p:spPr>
          <a:xfrm>
            <a:off x="1592499" y="195635"/>
            <a:ext cx="7355160" cy="56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323528" y="1196752"/>
            <a:ext cx="84969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Le dispositif éducatif du projet genre </a:t>
            </a:r>
          </a:p>
          <a:p>
            <a:pPr algn="ctr"/>
            <a:r>
              <a:rPr lang="fr-FR" sz="2800" dirty="0" smtClean="0"/>
              <a:t>au lycée Le Castel </a:t>
            </a:r>
            <a:r>
              <a:rPr lang="fr-FR" sz="2800" dirty="0"/>
              <a:t>(</a:t>
            </a:r>
            <a:r>
              <a:rPr lang="fr-FR" sz="2800" dirty="0" smtClean="0"/>
              <a:t>Dijon)</a:t>
            </a:r>
            <a:endParaRPr lang="fr-FR" sz="2800" dirty="0"/>
          </a:p>
        </p:txBody>
      </p:sp>
      <p:sp>
        <p:nvSpPr>
          <p:cNvPr id="9" name="ZoneTexte 8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806544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re 1"/>
          <p:cNvSpPr>
            <a:spLocks noGrp="1"/>
          </p:cNvSpPr>
          <p:nvPr>
            <p:ph type="title"/>
          </p:nvPr>
        </p:nvSpPr>
        <p:spPr>
          <a:xfrm>
            <a:off x="1592499" y="195635"/>
            <a:ext cx="7355160" cy="7780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9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654875" y="1096795"/>
            <a:ext cx="68423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Le Comité d’Education à la Santé et à la Citoyenneté :</a:t>
            </a:r>
          </a:p>
          <a:p>
            <a:pPr algn="ctr"/>
            <a:r>
              <a:rPr lang="fr-FR" b="1" dirty="0" smtClean="0"/>
              <a:t>Organisation d’un forum des associations  en février 2011</a:t>
            </a:r>
            <a:endParaRPr lang="fr-FR" b="1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5" y="1925348"/>
            <a:ext cx="5616624" cy="4340688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10" name="ZoneTexte 9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156386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56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2499" y="1268760"/>
            <a:ext cx="5697907" cy="51482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395536" y="944299"/>
            <a:ext cx="841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club UNESCO  : réflexion sur le genre et écriture d’un questionnair</a:t>
            </a:r>
            <a:r>
              <a:rPr lang="fr-FR" dirty="0" smtClean="0"/>
              <a:t>e :  </a:t>
            </a:r>
            <a:r>
              <a:rPr lang="fr-FR" b="1" dirty="0" smtClean="0"/>
              <a:t>2010-2011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2791879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56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  <p:pic>
        <p:nvPicPr>
          <p:cNvPr id="7" name="Picture 2" descr="http://a7.sphotos.ak.fbcdn.net/hphotos-ak-snc6/166875_107206112690722_100002040021898_50388_6077085_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592092"/>
            <a:ext cx="2880320" cy="28581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http://a8.sphotos.ak.fbcdn.net/hphotos-ak-ash4/215841_10150163278983231_168614413230_6893127_6474385_n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836712"/>
            <a:ext cx="3830111" cy="5444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726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1000" contrast="2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0087" y="1660945"/>
            <a:ext cx="3415667" cy="4790393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1115616" y="888529"/>
            <a:ext cx="7426007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2000" b="1" dirty="0" err="1" smtClean="0"/>
              <a:t>Ndeye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Anta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Seck</a:t>
            </a:r>
            <a:r>
              <a:rPr lang="fr-FR" sz="2000" b="1" dirty="0" smtClean="0"/>
              <a:t>, responsable départementale de la SCOFI de </a:t>
            </a:r>
            <a:r>
              <a:rPr lang="fr-FR" sz="2000" b="1" dirty="0" err="1" smtClean="0"/>
              <a:t>Bakel</a:t>
            </a:r>
            <a:r>
              <a:rPr lang="fr-FR" sz="2000" b="1" dirty="0" smtClean="0"/>
              <a:t> </a:t>
            </a:r>
          </a:p>
          <a:p>
            <a:pPr algn="ctr"/>
            <a:r>
              <a:rPr lang="fr-FR" sz="2000" b="1" dirty="0" smtClean="0"/>
              <a:t>et formatrice genre, au Conseil Régional de Bourgogne</a:t>
            </a:r>
          </a:p>
          <a:p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875600" y="6451338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1837241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Anne-Lise\Desktop\Batourou en robe scofi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6904" y="1052736"/>
            <a:ext cx="4104456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56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296355" y="2204864"/>
            <a:ext cx="259228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Des partenaires :</a:t>
            </a:r>
          </a:p>
          <a:p>
            <a:r>
              <a:rPr lang="fr-FR" sz="2000" b="1" dirty="0" smtClean="0"/>
              <a:t>- </a:t>
            </a:r>
            <a:r>
              <a:rPr lang="fr-FR" sz="2000" b="1" dirty="0" err="1" smtClean="0"/>
              <a:t>Batourou</a:t>
            </a:r>
            <a:r>
              <a:rPr lang="fr-FR" sz="2000" b="1" dirty="0" smtClean="0"/>
              <a:t>, institutrice </a:t>
            </a:r>
          </a:p>
          <a:p>
            <a:r>
              <a:rPr lang="fr-FR" sz="2000" b="1" dirty="0" smtClean="0"/>
              <a:t>à Diawara, Sénégal, </a:t>
            </a:r>
          </a:p>
          <a:p>
            <a:r>
              <a:rPr lang="fr-FR" sz="1600" b="1" dirty="0" smtClean="0"/>
              <a:t>en tenue de « SCOFI », </a:t>
            </a:r>
          </a:p>
          <a:p>
            <a:r>
              <a:rPr lang="fr-FR" sz="1600" b="1" dirty="0"/>
              <a:t>C</a:t>
            </a:r>
            <a:r>
              <a:rPr lang="fr-FR" sz="1600" b="1" dirty="0" smtClean="0"/>
              <a:t>omité pour la scolarisation des filles,</a:t>
            </a:r>
          </a:p>
          <a:p>
            <a:r>
              <a:rPr lang="fr-FR" sz="1600" b="1" dirty="0" smtClean="0"/>
              <a:t>Invitée au lycée Le Castel de Dijon </a:t>
            </a:r>
          </a:p>
          <a:p>
            <a:r>
              <a:rPr lang="fr-FR" sz="1600" b="1" dirty="0" smtClean="0"/>
              <a:t>(</a:t>
            </a:r>
            <a:r>
              <a:rPr lang="fr-FR" sz="1400" b="1" dirty="0" smtClean="0"/>
              <a:t>septembre</a:t>
            </a:r>
            <a:r>
              <a:rPr lang="fr-FR" sz="1600" b="1" dirty="0" smtClean="0"/>
              <a:t> 2010)</a:t>
            </a:r>
          </a:p>
          <a:p>
            <a:endParaRPr lang="fr-FR" sz="2000" b="1" dirty="0"/>
          </a:p>
          <a:p>
            <a:r>
              <a:rPr lang="fr-FR" sz="2000" b="1" dirty="0" smtClean="0"/>
              <a:t>- des associations locales (ex : le Collectif Droits des femmes 21)</a:t>
            </a:r>
            <a:endParaRPr lang="fr-FR" sz="2000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1528103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nne-Lise\Desktop\P1030925 CU 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41519"/>
            <a:ext cx="6081724" cy="4657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 noGrp="1"/>
          </p:cNvSpPr>
          <p:nvPr>
            <p:ph type="title"/>
          </p:nvPr>
        </p:nvSpPr>
        <p:spPr>
          <a:xfrm>
            <a:off x="1475656" y="274638"/>
            <a:ext cx="7211144" cy="49006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475656" y="89557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Des jeunes remplissent le questionnaire  « Filles/garçons dans la société » </a:t>
            </a:r>
          </a:p>
          <a:p>
            <a:pPr algn="ctr"/>
            <a:r>
              <a:rPr lang="fr-FR" b="1" dirty="0" smtClean="0"/>
              <a:t>pendant  le Forum des associations organisée par le CESC</a:t>
            </a:r>
            <a:endParaRPr lang="fr-FR" b="1" dirty="0"/>
          </a:p>
        </p:txBody>
      </p:sp>
      <p:sp>
        <p:nvSpPr>
          <p:cNvPr id="7" name="ZoneTexte 6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104279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322769" y="852681"/>
            <a:ext cx="436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début du questionnaire 2010-2011 …</a:t>
            </a:r>
            <a:endParaRPr lang="fr-FR" sz="2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268180"/>
            <a:ext cx="5606136" cy="5029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349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1573692" y="852681"/>
            <a:ext cx="72467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2010-2011 Le dépouillement </a:t>
            </a:r>
            <a:r>
              <a:rPr lang="fr-FR" sz="2000" b="1" dirty="0"/>
              <a:t>des 143 </a:t>
            </a:r>
            <a:r>
              <a:rPr lang="fr-FR" sz="2000" b="1" dirty="0" smtClean="0"/>
              <a:t>réponses, en </a:t>
            </a:r>
            <a:r>
              <a:rPr lang="fr-FR" sz="2000" b="1" dirty="0"/>
              <a:t>diagramme …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1418879"/>
            <a:ext cx="7200801" cy="501422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4282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2499" y="195635"/>
            <a:ext cx="7355160" cy="7780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2492896"/>
            <a:ext cx="8229600" cy="3384375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fr-FR" sz="4300" b="1" dirty="0" smtClean="0"/>
              <a:t>Les clubs UNESCO au centre </a:t>
            </a:r>
          </a:p>
          <a:p>
            <a:pPr marL="0" indent="0" algn="ctr">
              <a:buNone/>
            </a:pPr>
            <a:r>
              <a:rPr lang="fr-FR" sz="4300" b="1" dirty="0" smtClean="0"/>
              <a:t>du dispositif éducatif </a:t>
            </a:r>
          </a:p>
          <a:p>
            <a:pPr marL="0" indent="0" algn="ctr">
              <a:buNone/>
            </a:pPr>
            <a:r>
              <a:rPr lang="fr-FR" sz="4300" b="1" dirty="0" smtClean="0"/>
              <a:t>pour lutter contre le sexisme </a:t>
            </a:r>
          </a:p>
          <a:p>
            <a:pPr marL="0" indent="0" algn="ctr">
              <a:buNone/>
            </a:pPr>
            <a:r>
              <a:rPr lang="fr-FR" sz="4300" b="1" dirty="0" smtClean="0"/>
              <a:t>et les stéréotypes de genre</a:t>
            </a:r>
          </a:p>
          <a:p>
            <a:endParaRPr lang="fr-FR" dirty="0"/>
          </a:p>
          <a:p>
            <a:pPr marL="0" indent="0" algn="ctr">
              <a:buNone/>
            </a:pPr>
            <a:r>
              <a:rPr lang="fr-FR" sz="3000" i="1" dirty="0" smtClean="0"/>
              <a:t>Armelle </a:t>
            </a:r>
            <a:r>
              <a:rPr lang="fr-FR" sz="3000" i="1" dirty="0" err="1" smtClean="0"/>
              <a:t>Benjaouahdou</a:t>
            </a:r>
            <a:r>
              <a:rPr lang="fr-FR" sz="3000" i="1" dirty="0" smtClean="0"/>
              <a:t>, club UNESCO de Douai</a:t>
            </a:r>
          </a:p>
          <a:p>
            <a:pPr marL="0" indent="0" algn="ctr">
              <a:buNone/>
            </a:pPr>
            <a:r>
              <a:rPr lang="fr-FR" sz="3000" i="1" dirty="0" smtClean="0"/>
              <a:t>Anne-Lise David, club UNESCO de Dijon</a:t>
            </a:r>
          </a:p>
          <a:p>
            <a:pPr marL="0" indent="0" algn="ctr">
              <a:buNone/>
            </a:pPr>
            <a:r>
              <a:rPr lang="fr-FR" sz="3000" i="1" dirty="0" smtClean="0"/>
              <a:t>Françoise </a:t>
            </a:r>
            <a:r>
              <a:rPr lang="fr-FR" sz="3000" i="1" dirty="0" err="1" smtClean="0"/>
              <a:t>Heurtaux</a:t>
            </a:r>
            <a:r>
              <a:rPr lang="fr-FR" sz="3000" i="1" dirty="0" smtClean="0"/>
              <a:t>, club UNESCO de Dijon</a:t>
            </a:r>
          </a:p>
          <a:p>
            <a:pPr marL="0" indent="0">
              <a:buNone/>
            </a:pPr>
            <a:endParaRPr lang="fr-FR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1445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569069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1518920"/>
            <a:ext cx="6621151" cy="4862408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731597" y="1128965"/>
            <a:ext cx="84124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Le club UNESCO  : réflexion sur le genre et écriture d’un questionnair</a:t>
            </a:r>
            <a:r>
              <a:rPr lang="fr-FR" dirty="0" smtClean="0"/>
              <a:t>e :  </a:t>
            </a:r>
            <a:r>
              <a:rPr lang="fr-FR" b="1" dirty="0" smtClean="0"/>
              <a:t>2011-2012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8067301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3322769" y="852681"/>
            <a:ext cx="436155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Le début du questionnaire 2011-2012 …</a:t>
            </a:r>
            <a:endParaRPr lang="fr-FR" sz="2000" b="1" dirty="0"/>
          </a:p>
        </p:txBody>
      </p:sp>
      <p:pic>
        <p:nvPicPr>
          <p:cNvPr id="1026" name="Picture 2" descr="C:\Users\Anne-Lise\Desktop\Questionnaire 2011-201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749" y="1236867"/>
            <a:ext cx="5454361" cy="4996463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731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pic>
        <p:nvPicPr>
          <p:cNvPr id="4098" name="Picture 2" descr="C:\Users\Anne-Lise\Desktop\DSCF6031light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601" y="1565188"/>
            <a:ext cx="6527824" cy="4833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1860601" y="827212"/>
            <a:ext cx="6959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Devant l ’exposition du collectif </a:t>
            </a:r>
            <a:r>
              <a:rPr lang="fr-FR" b="1" dirty="0"/>
              <a:t> </a:t>
            </a:r>
            <a:r>
              <a:rPr lang="fr-FR" b="1" dirty="0" smtClean="0"/>
              <a:t>« Droit des femmes » de Côte d’Or, réalisées  par des élèves de BTS communication de Dijon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580112" y="6433103"/>
            <a:ext cx="30720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600" b="1" i="1" dirty="0" smtClean="0"/>
              <a:t>Club Unesco Lycée Le Castel Dijon</a:t>
            </a:r>
            <a:endParaRPr lang="fr-FR" sz="1600" b="1" i="1" dirty="0"/>
          </a:p>
        </p:txBody>
      </p:sp>
    </p:spTree>
    <p:extLst>
      <p:ext uri="{BB962C8B-B14F-4D97-AF65-F5344CB8AC3E}">
        <p14:creationId xmlns:p14="http://schemas.microsoft.com/office/powerpoint/2010/main" val="1582982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7685" y="1268760"/>
            <a:ext cx="6814756" cy="5111067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52120" y="6495702"/>
            <a:ext cx="215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Club Unesco Sénégal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1232901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7684" y="1412776"/>
            <a:ext cx="7014087" cy="499094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699792" y="1052736"/>
            <a:ext cx="43431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smtClean="0"/>
              <a:t>Avec les jeunes du club UNESCO de Pamiers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5652120" y="6495702"/>
            <a:ext cx="215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Club Unesco Sénégal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945658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998730"/>
            <a:ext cx="7304360" cy="5478270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52120" y="6495702"/>
            <a:ext cx="215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Club Unesco Sénégal</a:t>
            </a:r>
            <a:endParaRPr lang="fr-FR" b="1" i="1" dirty="0"/>
          </a:p>
        </p:txBody>
      </p:sp>
    </p:spTree>
    <p:extLst>
      <p:ext uri="{BB962C8B-B14F-4D97-AF65-F5344CB8AC3E}">
        <p14:creationId xmlns:p14="http://schemas.microsoft.com/office/powerpoint/2010/main" val="93127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pic>
        <p:nvPicPr>
          <p:cNvPr id="2" name="Imag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249" y="1466850"/>
            <a:ext cx="7070489" cy="4698454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5652120" y="6495702"/>
            <a:ext cx="2159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 smtClean="0"/>
              <a:t>Club Unesco Sénégal</a:t>
            </a:r>
            <a:endParaRPr lang="fr-FR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3779912" y="1052736"/>
            <a:ext cx="25927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Mariages précoces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259711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6542"/>
            <a:ext cx="1604750" cy="93610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071210" y="5903893"/>
            <a:ext cx="339586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sz="2000" b="1" dirty="0" smtClean="0">
                <a:hlinkClick r:id="rId3"/>
              </a:rPr>
              <a:t>www.clubs-unesco.org/france</a:t>
            </a:r>
            <a:endParaRPr lang="fr-FR" sz="2000" b="1" dirty="0" smtClean="0"/>
          </a:p>
          <a:p>
            <a:endParaRPr lang="fr-FR" sz="2800" b="1" dirty="0"/>
          </a:p>
        </p:txBody>
      </p:sp>
      <p:pic>
        <p:nvPicPr>
          <p:cNvPr id="2050" name="Picture 2" descr="C:\Users\Anne-Lise\Desktop\écran site 2oc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218402"/>
            <a:ext cx="5362610" cy="47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43479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2499" y="195635"/>
            <a:ext cx="7355160" cy="7780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411760" y="1314926"/>
            <a:ext cx="475252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   Les objectifs du </a:t>
            </a:r>
            <a:r>
              <a:rPr lang="fr-FR" sz="2400" b="1" dirty="0"/>
              <a:t>projet </a:t>
            </a:r>
            <a:r>
              <a:rPr lang="fr-FR" sz="2400" b="1" dirty="0" smtClean="0"/>
              <a:t> « genre »</a:t>
            </a:r>
            <a:endParaRPr lang="fr-FR" sz="1600" b="1" dirty="0"/>
          </a:p>
        </p:txBody>
      </p:sp>
      <p:sp>
        <p:nvSpPr>
          <p:cNvPr id="7" name="Espace réservé du contenu 2"/>
          <p:cNvSpPr txBox="1">
            <a:spLocks noGrp="1"/>
          </p:cNvSpPr>
          <p:nvPr>
            <p:ph idx="1"/>
          </p:nvPr>
        </p:nvSpPr>
        <p:spPr>
          <a:xfrm>
            <a:off x="374848" y="2060848"/>
            <a:ext cx="8229600" cy="424847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200400" lvl="7" indent="0" algn="just">
              <a:buNone/>
            </a:pPr>
            <a:endParaRPr lang="fr-FR" sz="9600" b="1" dirty="0" smtClean="0"/>
          </a:p>
          <a:p>
            <a:pPr marL="3200400" lvl="7" indent="0" algn="just">
              <a:buNone/>
            </a:pPr>
            <a:r>
              <a:rPr lang="fr-FR" sz="9600" b="1" dirty="0" smtClean="0"/>
              <a:t>Objectifs généraux</a:t>
            </a:r>
            <a:endParaRPr lang="fr-FR" sz="6400" b="1" dirty="0" smtClean="0"/>
          </a:p>
          <a:p>
            <a:pPr marL="0" indent="0">
              <a:buFont typeface="Arial" pitchFamily="34" charset="0"/>
              <a:buNone/>
            </a:pPr>
            <a:r>
              <a:rPr lang="fr-FR" sz="8000" b="1" dirty="0" smtClean="0"/>
              <a:t>	- sensibiliser à la question du genre et des discriminations, </a:t>
            </a:r>
          </a:p>
          <a:p>
            <a:pPr marL="0" indent="0">
              <a:buFont typeface="Arial" pitchFamily="34" charset="0"/>
              <a:buNone/>
            </a:pPr>
            <a:r>
              <a:rPr lang="fr-FR" sz="8000" b="1" dirty="0" smtClean="0"/>
              <a:t>	- sensibiliser à la question du genre et du développement.</a:t>
            </a:r>
          </a:p>
          <a:p>
            <a:pPr marL="0" indent="0">
              <a:buFont typeface="Arial" pitchFamily="34" charset="0"/>
              <a:buNone/>
            </a:pPr>
            <a:endParaRPr lang="fr-FR" sz="7200" b="1" dirty="0" smtClean="0"/>
          </a:p>
          <a:p>
            <a:pPr marL="0" indent="0">
              <a:buNone/>
            </a:pPr>
            <a:r>
              <a:rPr lang="fr-FR" sz="8000" b="1" dirty="0" smtClean="0"/>
              <a:t>			</a:t>
            </a:r>
            <a:r>
              <a:rPr lang="fr-FR" sz="9600" b="1" dirty="0" smtClean="0"/>
              <a:t>     Objectifs spécifiques</a:t>
            </a:r>
          </a:p>
          <a:p>
            <a:pPr marL="0" indent="0">
              <a:buFont typeface="Arial" pitchFamily="34" charset="0"/>
              <a:buNone/>
            </a:pPr>
            <a:r>
              <a:rPr lang="fr-FR" sz="8000" b="1" dirty="0" smtClean="0"/>
              <a:t>	- déconstruire les stéréotypes autour du genre  et les stéréotypes 	Nord/Sud</a:t>
            </a:r>
          </a:p>
          <a:p>
            <a:pPr marL="0" indent="0">
              <a:buFont typeface="Arial" pitchFamily="34" charset="0"/>
              <a:buNone/>
            </a:pPr>
            <a:r>
              <a:rPr lang="fr-FR" sz="8000" b="1" dirty="0" smtClean="0"/>
              <a:t>	- défendre les droits de l'Homme en intégrant les questions 	spécifiques des femmes</a:t>
            </a:r>
          </a:p>
          <a:p>
            <a:pPr marL="0" indent="0">
              <a:buFont typeface="Arial" pitchFamily="34" charset="0"/>
              <a:buNone/>
            </a:pPr>
            <a:r>
              <a:rPr lang="fr-FR" sz="8000" b="1" dirty="0" smtClean="0"/>
              <a:t>	- déclencher une prise de conscience notamment à partir  des 	inégalités professionnelles et sociales </a:t>
            </a:r>
          </a:p>
          <a:p>
            <a:pPr marL="0" indent="0">
              <a:buFont typeface="Arial" pitchFamily="34" charset="0"/>
              <a:buNone/>
            </a:pPr>
            <a:r>
              <a:rPr lang="fr-FR" sz="5500" dirty="0" smtClean="0"/>
              <a:t> </a:t>
            </a:r>
            <a:endParaRPr lang="fr-FR" sz="4900" dirty="0" smtClean="0"/>
          </a:p>
          <a:p>
            <a:pPr marL="0" indent="0">
              <a:buNone/>
            </a:pPr>
            <a:r>
              <a:rPr lang="fr-FR" sz="6400" b="1" dirty="0" smtClean="0"/>
              <a:t>                   </a:t>
            </a:r>
            <a:r>
              <a:rPr lang="fr-FR" sz="7200" b="1" dirty="0" smtClean="0"/>
              <a:t> Public </a:t>
            </a:r>
            <a:r>
              <a:rPr lang="fr-FR" sz="7200" b="1" dirty="0"/>
              <a:t>cible: </a:t>
            </a:r>
            <a:r>
              <a:rPr lang="fr-FR" sz="7200" b="1" dirty="0" smtClean="0"/>
              <a:t>deux </a:t>
            </a:r>
            <a:r>
              <a:rPr lang="fr-FR" sz="7200" b="1" dirty="0"/>
              <a:t>classes de </a:t>
            </a:r>
            <a:r>
              <a:rPr lang="fr-FR" sz="7200" b="1" dirty="0" smtClean="0"/>
              <a:t>secondes générales</a:t>
            </a:r>
            <a:endParaRPr lang="fr-FR" sz="7200" b="1" dirty="0"/>
          </a:p>
          <a:p>
            <a:pPr marL="0" indent="0">
              <a:buFont typeface="Arial" pitchFamily="34" charset="0"/>
              <a:buNone/>
            </a:pPr>
            <a:endParaRPr lang="fr-FR" dirty="0" smtClean="0"/>
          </a:p>
          <a:p>
            <a:endParaRPr lang="fr-FR" dirty="0"/>
          </a:p>
        </p:txBody>
      </p:sp>
      <p:sp>
        <p:nvSpPr>
          <p:cNvPr id="8" name="ZoneTexte 7"/>
          <p:cNvSpPr txBox="1"/>
          <p:nvPr/>
        </p:nvSpPr>
        <p:spPr>
          <a:xfrm>
            <a:off x="5759624" y="646320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Club Unesco Lycée JB Corot Douai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3256389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592499" y="195635"/>
            <a:ext cx="7355160" cy="778098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fr-FR" sz="2400" b="1" dirty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11560" y="1203427"/>
            <a:ext cx="8229600" cy="5400599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fr-FR" sz="2000" dirty="0"/>
              <a:t> </a:t>
            </a:r>
          </a:p>
          <a:p>
            <a:pPr marL="0" indent="0">
              <a:buNone/>
            </a:pPr>
            <a:r>
              <a:rPr lang="fr-FR" sz="5000" b="1" dirty="0"/>
              <a:t> </a:t>
            </a:r>
            <a:r>
              <a:rPr lang="fr-FR" sz="6000" b="1" dirty="0" smtClean="0"/>
              <a:t>Actions réalisées(2010-2011)</a:t>
            </a:r>
          </a:p>
          <a:p>
            <a:pPr marL="0" indent="0">
              <a:buNone/>
            </a:pPr>
            <a:endParaRPr lang="fr-FR" sz="1700" b="1" dirty="0"/>
          </a:p>
          <a:p>
            <a:pPr marL="0" indent="0">
              <a:buNone/>
            </a:pPr>
            <a:r>
              <a:rPr lang="fr-FR" sz="6000" b="1" dirty="0"/>
              <a:t>- des actions de sensibilisation: sur </a:t>
            </a:r>
            <a:r>
              <a:rPr lang="fr-FR" sz="6000" b="1" dirty="0" smtClean="0"/>
              <a:t>l'égalité </a:t>
            </a:r>
            <a:r>
              <a:rPr lang="fr-FR" sz="6000" b="1" dirty="0"/>
              <a:t>homme /femme en politique, sur la place des stéréotypes dans les manuels scolaires, sur la répartition des tâches homme/ femme, sur l'orientation </a:t>
            </a:r>
            <a:r>
              <a:rPr lang="fr-FR" sz="6000" b="1" dirty="0" smtClean="0"/>
              <a:t>fille/garçon </a:t>
            </a:r>
            <a:endParaRPr lang="fr-FR" sz="6000" b="1" dirty="0"/>
          </a:p>
          <a:p>
            <a:pPr>
              <a:buFontTx/>
              <a:buChar char="-"/>
            </a:pPr>
            <a:r>
              <a:rPr lang="fr-FR" sz="6000" b="1" dirty="0" smtClean="0"/>
              <a:t>des </a:t>
            </a:r>
            <a:r>
              <a:rPr lang="fr-FR" sz="6000" b="1" dirty="0"/>
              <a:t>actions de conscientisation:  interventions du CIDFF </a:t>
            </a:r>
            <a:r>
              <a:rPr lang="fr-FR" sz="6000" b="1" dirty="0" smtClean="0"/>
              <a:t>(discriminations, violences)</a:t>
            </a:r>
            <a:endParaRPr lang="fr-FR" sz="6000" b="1" dirty="0"/>
          </a:p>
          <a:p>
            <a:pPr>
              <a:buFontTx/>
              <a:buChar char="-"/>
            </a:pPr>
            <a:r>
              <a:rPr lang="fr-FR" sz="6000" b="1" dirty="0" smtClean="0"/>
              <a:t>des </a:t>
            </a:r>
            <a:r>
              <a:rPr lang="fr-FR" sz="6000" b="1" dirty="0"/>
              <a:t>actions de mobilisation:  </a:t>
            </a:r>
            <a:r>
              <a:rPr lang="fr-FR" sz="6000" b="1" dirty="0" smtClean="0"/>
              <a:t>« </a:t>
            </a:r>
            <a:r>
              <a:rPr lang="fr-FR" sz="6000" b="1" dirty="0" err="1" smtClean="0"/>
              <a:t>slam</a:t>
            </a:r>
            <a:r>
              <a:rPr lang="fr-FR" sz="6000" b="1" dirty="0" smtClean="0"/>
              <a:t> session » </a:t>
            </a:r>
            <a:r>
              <a:rPr lang="fr-FR" sz="6000" b="1" dirty="0"/>
              <a:t>pour la J</a:t>
            </a:r>
            <a:r>
              <a:rPr lang="fr-FR" sz="6000" b="1" dirty="0" smtClean="0"/>
              <a:t>ournée </a:t>
            </a:r>
            <a:r>
              <a:rPr lang="fr-FR" sz="6000" b="1" dirty="0"/>
              <a:t>de lutte contre les discriminations </a:t>
            </a:r>
            <a:r>
              <a:rPr lang="fr-FR" sz="6000" b="1" dirty="0" smtClean="0"/>
              <a:t>(discriminations </a:t>
            </a:r>
            <a:r>
              <a:rPr lang="fr-FR" sz="6000" b="1" dirty="0"/>
              <a:t>"croisées</a:t>
            </a:r>
            <a:r>
              <a:rPr lang="fr-FR" sz="6000" b="1" dirty="0" smtClean="0"/>
              <a:t>", </a:t>
            </a:r>
            <a:r>
              <a:rPr lang="fr-FR" sz="6000" b="1" dirty="0"/>
              <a:t>thème de l'homophobie</a:t>
            </a:r>
            <a:r>
              <a:rPr lang="fr-FR" sz="6000" b="1" dirty="0" smtClean="0"/>
              <a:t>)</a:t>
            </a:r>
          </a:p>
          <a:p>
            <a:pPr>
              <a:buFontTx/>
              <a:buChar char="-"/>
            </a:pPr>
            <a:endParaRPr lang="fr-FR" sz="2000" b="1" dirty="0"/>
          </a:p>
          <a:p>
            <a:pPr marL="0" indent="0">
              <a:buNone/>
            </a:pPr>
            <a:r>
              <a:rPr lang="fr-FR" sz="6000" b="1" dirty="0" smtClean="0"/>
              <a:t> Production </a:t>
            </a:r>
            <a:r>
              <a:rPr lang="fr-FR" sz="6000" b="1" dirty="0"/>
              <a:t>finale </a:t>
            </a:r>
            <a:r>
              <a:rPr lang="fr-FR" sz="6000" b="1" dirty="0" smtClean="0"/>
              <a:t>prévue</a:t>
            </a:r>
          </a:p>
          <a:p>
            <a:pPr marL="0" indent="0">
              <a:buNone/>
            </a:pPr>
            <a:endParaRPr lang="fr-FR" sz="2000" b="1" dirty="0"/>
          </a:p>
          <a:p>
            <a:pPr marL="0" indent="0">
              <a:buNone/>
            </a:pPr>
            <a:r>
              <a:rPr lang="fr-FR" sz="6000" b="1" dirty="0" smtClean="0"/>
              <a:t>- création </a:t>
            </a:r>
            <a:r>
              <a:rPr lang="fr-FR" sz="6000" b="1" dirty="0"/>
              <a:t>d'une "exposition à deux mains" autour du genre réalisée conjointement par les élèves des 2 classes de seconde et par les élèves du </a:t>
            </a:r>
            <a:r>
              <a:rPr lang="fr-FR" sz="6000" b="1" dirty="0" smtClean="0"/>
              <a:t>lycée Wade </a:t>
            </a:r>
            <a:r>
              <a:rPr lang="fr-FR" sz="6000" b="1" dirty="0"/>
              <a:t>de </a:t>
            </a:r>
            <a:r>
              <a:rPr lang="fr-FR" sz="6000" b="1" dirty="0" smtClean="0"/>
              <a:t>Dagana</a:t>
            </a:r>
            <a:endParaRPr lang="fr-FR" sz="6000" b="1" dirty="0"/>
          </a:p>
          <a:p>
            <a:pPr marL="0" indent="0">
              <a:buNone/>
            </a:pPr>
            <a:endParaRPr lang="fr-FR" sz="50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59624" y="646320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Club Unesco Lycée JB Corot Douai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668321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42910" y="1052736"/>
            <a:ext cx="7772400" cy="845893"/>
          </a:xfrm>
        </p:spPr>
        <p:txBody>
          <a:bodyPr>
            <a:normAutofit fontScale="90000"/>
          </a:bodyPr>
          <a:lstStyle/>
          <a:p>
            <a:r>
              <a:rPr lang="fr-FR" sz="3200" dirty="0" smtClean="0"/>
              <a:t>Le dispositif pédagogique du projet genre </a:t>
            </a:r>
            <a:br>
              <a:rPr lang="fr-FR" sz="3200" dirty="0" smtClean="0"/>
            </a:br>
            <a:r>
              <a:rPr lang="fr-FR" sz="3200" dirty="0" smtClean="0"/>
              <a:t>au lycée </a:t>
            </a:r>
            <a:r>
              <a:rPr lang="fr-FR" sz="3200" dirty="0"/>
              <a:t>J</a:t>
            </a:r>
            <a:r>
              <a:rPr lang="fr-FR" sz="3200" dirty="0" smtClean="0"/>
              <a:t>B Corot (Douai)</a:t>
            </a:r>
            <a:endParaRPr lang="fr-FR" sz="3200" dirty="0"/>
          </a:p>
        </p:txBody>
      </p:sp>
      <p:sp>
        <p:nvSpPr>
          <p:cNvPr id="4" name="Organigramme : Processus 3"/>
          <p:cNvSpPr/>
          <p:nvPr/>
        </p:nvSpPr>
        <p:spPr>
          <a:xfrm>
            <a:off x="285720" y="3714752"/>
            <a:ext cx="1500198" cy="6429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Cours H-G</a:t>
            </a:r>
            <a:endParaRPr lang="fr-FR" dirty="0"/>
          </a:p>
        </p:txBody>
      </p:sp>
      <p:sp>
        <p:nvSpPr>
          <p:cNvPr id="5" name="Organigramme : Processus 4"/>
          <p:cNvSpPr/>
          <p:nvPr/>
        </p:nvSpPr>
        <p:spPr>
          <a:xfrm>
            <a:off x="3000364" y="3714752"/>
            <a:ext cx="1571636" cy="6429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Club Unesco</a:t>
            </a:r>
            <a:endParaRPr lang="fr-FR" dirty="0"/>
          </a:p>
        </p:txBody>
      </p:sp>
      <p:sp>
        <p:nvSpPr>
          <p:cNvPr id="6" name="Double flèche horizontale 5"/>
          <p:cNvSpPr/>
          <p:nvPr/>
        </p:nvSpPr>
        <p:spPr>
          <a:xfrm>
            <a:off x="1857356" y="3857628"/>
            <a:ext cx="1071570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" name="Organigramme : Processus 6"/>
          <p:cNvSpPr/>
          <p:nvPr/>
        </p:nvSpPr>
        <p:spPr>
          <a:xfrm>
            <a:off x="5857884" y="3714752"/>
            <a:ext cx="1571636" cy="642942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Cours ECJS</a:t>
            </a:r>
            <a:endParaRPr lang="fr-FR" dirty="0"/>
          </a:p>
        </p:txBody>
      </p:sp>
      <p:sp>
        <p:nvSpPr>
          <p:cNvPr id="8" name="Double flèche horizontale 7"/>
          <p:cNvSpPr/>
          <p:nvPr/>
        </p:nvSpPr>
        <p:spPr>
          <a:xfrm>
            <a:off x="4643438" y="3857628"/>
            <a:ext cx="1071570" cy="357190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Ellipse 8"/>
          <p:cNvSpPr/>
          <p:nvPr/>
        </p:nvSpPr>
        <p:spPr>
          <a:xfrm>
            <a:off x="2357422" y="2214554"/>
            <a:ext cx="1500198" cy="64294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Artiste </a:t>
            </a:r>
            <a:r>
              <a:rPr lang="fr-FR" dirty="0" err="1" smtClean="0"/>
              <a:t>slameur</a:t>
            </a:r>
            <a:endParaRPr lang="fr-FR" dirty="0"/>
          </a:p>
        </p:txBody>
      </p:sp>
      <p:sp>
        <p:nvSpPr>
          <p:cNvPr id="10" name="Ellipse 9"/>
          <p:cNvSpPr/>
          <p:nvPr/>
        </p:nvSpPr>
        <p:spPr>
          <a:xfrm>
            <a:off x="4000496" y="2071678"/>
            <a:ext cx="26432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Professeure d’économie -droit</a:t>
            </a:r>
            <a:endParaRPr lang="fr-FR" dirty="0"/>
          </a:p>
        </p:txBody>
      </p:sp>
      <p:sp>
        <p:nvSpPr>
          <p:cNvPr id="11" name="Ellipse 10"/>
          <p:cNvSpPr/>
          <p:nvPr/>
        </p:nvSpPr>
        <p:spPr>
          <a:xfrm>
            <a:off x="6858016" y="2000240"/>
            <a:ext cx="2000264" cy="114300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Conseillère d’orientation</a:t>
            </a:r>
            <a:endParaRPr lang="fr-FR" dirty="0"/>
          </a:p>
        </p:txBody>
      </p:sp>
      <p:sp>
        <p:nvSpPr>
          <p:cNvPr id="12" name="Ellipse 11"/>
          <p:cNvSpPr/>
          <p:nvPr/>
        </p:nvSpPr>
        <p:spPr>
          <a:xfrm>
            <a:off x="5429256" y="4857760"/>
            <a:ext cx="2643206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CIDFF de Lille </a:t>
            </a:r>
            <a:endParaRPr lang="fr-FR" dirty="0"/>
          </a:p>
        </p:txBody>
      </p:sp>
      <p:sp>
        <p:nvSpPr>
          <p:cNvPr id="13" name="Ellipse 12"/>
          <p:cNvSpPr/>
          <p:nvPr/>
        </p:nvSpPr>
        <p:spPr>
          <a:xfrm>
            <a:off x="2857488" y="5000636"/>
            <a:ext cx="2143140" cy="57150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Infirmière</a:t>
            </a:r>
            <a:endParaRPr lang="fr-FR" dirty="0"/>
          </a:p>
        </p:txBody>
      </p:sp>
      <p:sp>
        <p:nvSpPr>
          <p:cNvPr id="15" name="Ellipse 14"/>
          <p:cNvSpPr/>
          <p:nvPr/>
        </p:nvSpPr>
        <p:spPr>
          <a:xfrm>
            <a:off x="214282" y="5000636"/>
            <a:ext cx="2143140" cy="571504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ln>
                  <a:solidFill>
                    <a:schemeClr val="bg2">
                      <a:lumMod val="1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</a:rPr>
              <a:t>ONG : GRDR</a:t>
            </a:r>
            <a:endParaRPr lang="fr-FR" dirty="0">
              <a:ln>
                <a:solidFill>
                  <a:schemeClr val="bg2">
                    <a:lumMod val="1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500034" y="6286520"/>
            <a:ext cx="571504" cy="21431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Double flèche horizontale 16"/>
          <p:cNvSpPr/>
          <p:nvPr/>
        </p:nvSpPr>
        <p:spPr>
          <a:xfrm>
            <a:off x="3146086" y="6429395"/>
            <a:ext cx="714380" cy="1428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ZoneTexte 17"/>
          <p:cNvSpPr txBox="1"/>
          <p:nvPr/>
        </p:nvSpPr>
        <p:spPr>
          <a:xfrm>
            <a:off x="1214414" y="6072206"/>
            <a:ext cx="114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Acteurs mobilisés</a:t>
            </a:r>
            <a:endParaRPr lang="fr-FR" dirty="0"/>
          </a:p>
        </p:txBody>
      </p:sp>
      <p:sp>
        <p:nvSpPr>
          <p:cNvPr id="19" name="ZoneTexte 18"/>
          <p:cNvSpPr txBox="1"/>
          <p:nvPr/>
        </p:nvSpPr>
        <p:spPr>
          <a:xfrm>
            <a:off x="4071934" y="6316168"/>
            <a:ext cx="13573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Interactions</a:t>
            </a:r>
            <a:endParaRPr lang="fr-FR" dirty="0"/>
          </a:p>
        </p:txBody>
      </p:sp>
      <p:cxnSp>
        <p:nvCxnSpPr>
          <p:cNvPr id="21" name="Connecteur droit avec flèche 20"/>
          <p:cNvCxnSpPr>
            <a:stCxn id="9" idx="4"/>
          </p:cNvCxnSpPr>
          <p:nvPr/>
        </p:nvCxnSpPr>
        <p:spPr>
          <a:xfrm rot="16200000" flipH="1">
            <a:off x="2875347" y="3089669"/>
            <a:ext cx="857258" cy="39291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Ellipse 24"/>
          <p:cNvSpPr/>
          <p:nvPr/>
        </p:nvSpPr>
        <p:spPr>
          <a:xfrm>
            <a:off x="214282" y="2143116"/>
            <a:ext cx="1837438" cy="8572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Professeure HG et ECJS</a:t>
            </a:r>
            <a:endParaRPr lang="fr-FR" dirty="0"/>
          </a:p>
        </p:txBody>
      </p:sp>
      <p:cxnSp>
        <p:nvCxnSpPr>
          <p:cNvPr id="27" name="Connecteur droit avec flèche 26"/>
          <p:cNvCxnSpPr>
            <a:stCxn id="25" idx="4"/>
            <a:endCxn id="4" idx="0"/>
          </p:cNvCxnSpPr>
          <p:nvPr/>
        </p:nvCxnSpPr>
        <p:spPr>
          <a:xfrm flipH="1">
            <a:off x="1035819" y="3000372"/>
            <a:ext cx="97182" cy="7143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Connecteur droit avec flèche 28"/>
          <p:cNvCxnSpPr>
            <a:stCxn id="9" idx="5"/>
          </p:cNvCxnSpPr>
          <p:nvPr/>
        </p:nvCxnSpPr>
        <p:spPr>
          <a:xfrm rot="16200000" flipH="1">
            <a:off x="4450791" y="1950468"/>
            <a:ext cx="951413" cy="257715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avec flèche 40"/>
          <p:cNvCxnSpPr>
            <a:stCxn id="10" idx="3"/>
          </p:cNvCxnSpPr>
          <p:nvPr/>
        </p:nvCxnSpPr>
        <p:spPr>
          <a:xfrm rot="5400000">
            <a:off x="3774079" y="3101248"/>
            <a:ext cx="911362" cy="31565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eur droit avec flèche 43"/>
          <p:cNvCxnSpPr>
            <a:stCxn id="10" idx="5"/>
            <a:endCxn id="7" idx="0"/>
          </p:cNvCxnSpPr>
          <p:nvPr/>
        </p:nvCxnSpPr>
        <p:spPr>
          <a:xfrm rot="16200000" flipH="1">
            <a:off x="5994477" y="3065527"/>
            <a:ext cx="911360" cy="38708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eur droit avec flèche 48"/>
          <p:cNvCxnSpPr>
            <a:stCxn id="11" idx="4"/>
          </p:cNvCxnSpPr>
          <p:nvPr/>
        </p:nvCxnSpPr>
        <p:spPr>
          <a:xfrm rot="5400000">
            <a:off x="7250925" y="3107529"/>
            <a:ext cx="571504" cy="64294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cteur droit avec flèche 53"/>
          <p:cNvCxnSpPr>
            <a:stCxn id="12" idx="0"/>
            <a:endCxn id="7" idx="2"/>
          </p:cNvCxnSpPr>
          <p:nvPr/>
        </p:nvCxnSpPr>
        <p:spPr>
          <a:xfrm rot="16200000" flipV="1">
            <a:off x="6447248" y="4554148"/>
            <a:ext cx="500066" cy="10715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cteur droit avec flèche 56"/>
          <p:cNvCxnSpPr>
            <a:stCxn id="13" idx="7"/>
          </p:cNvCxnSpPr>
          <p:nvPr/>
        </p:nvCxnSpPr>
        <p:spPr>
          <a:xfrm rot="5400000" flipH="1" flipV="1">
            <a:off x="5051886" y="3992581"/>
            <a:ext cx="726637" cy="14568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Connecteur droit avec flèche 59"/>
          <p:cNvCxnSpPr>
            <a:stCxn id="13" idx="0"/>
            <a:endCxn id="5" idx="2"/>
          </p:cNvCxnSpPr>
          <p:nvPr/>
        </p:nvCxnSpPr>
        <p:spPr>
          <a:xfrm rot="16200000" flipV="1">
            <a:off x="3536149" y="4607727"/>
            <a:ext cx="642942" cy="1428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Connecteur droit avec flèche 63"/>
          <p:cNvCxnSpPr>
            <a:stCxn id="15" idx="0"/>
            <a:endCxn id="4" idx="2"/>
          </p:cNvCxnSpPr>
          <p:nvPr/>
        </p:nvCxnSpPr>
        <p:spPr>
          <a:xfrm rot="16200000" flipV="1">
            <a:off x="839365" y="4554148"/>
            <a:ext cx="642942" cy="250033"/>
          </a:xfrm>
          <a:prstGeom prst="straightConnector1">
            <a:avLst/>
          </a:prstGeom>
          <a:ln>
            <a:solidFill>
              <a:schemeClr val="tx1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8" name="Ellipse 67"/>
          <p:cNvSpPr/>
          <p:nvPr/>
        </p:nvSpPr>
        <p:spPr>
          <a:xfrm>
            <a:off x="6572264" y="6395371"/>
            <a:ext cx="571504" cy="214314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9" name="ZoneTexte 68"/>
          <p:cNvSpPr txBox="1"/>
          <p:nvPr/>
        </p:nvSpPr>
        <p:spPr>
          <a:xfrm>
            <a:off x="7393801" y="6106230"/>
            <a:ext cx="13573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Acteur prévu</a:t>
            </a:r>
            <a:endParaRPr lang="fr-FR" dirty="0"/>
          </a:p>
        </p:txBody>
      </p:sp>
      <p:sp>
        <p:nvSpPr>
          <p:cNvPr id="31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32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894268" y="3714755"/>
            <a:ext cx="1071538" cy="6429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CESC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632406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8083" y="686294"/>
            <a:ext cx="7829576" cy="576064"/>
          </a:xfrm>
        </p:spPr>
        <p:txBody>
          <a:bodyPr>
            <a:noAutofit/>
          </a:bodyPr>
          <a:lstStyle/>
          <a:p>
            <a:r>
              <a:rPr lang="fr-FR" sz="2800" b="1" dirty="0" smtClean="0"/>
              <a:t>Productions des élèves de 2</a:t>
            </a:r>
            <a:r>
              <a:rPr lang="fr-FR" sz="2800" b="1" baseline="30000" dirty="0" smtClean="0"/>
              <a:t>nde</a:t>
            </a:r>
            <a:r>
              <a:rPr lang="fr-FR" sz="2800" b="1" dirty="0" smtClean="0"/>
              <a:t> </a:t>
            </a:r>
            <a:r>
              <a:rPr lang="fr-FR" sz="3600" b="1" dirty="0" smtClean="0"/>
              <a:t>:</a:t>
            </a:r>
            <a:endParaRPr lang="fr-FR" sz="3600" b="1" dirty="0"/>
          </a:p>
        </p:txBody>
      </p:sp>
      <p:pic>
        <p:nvPicPr>
          <p:cNvPr id="4" name="Image 3" descr="img02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1365994"/>
            <a:ext cx="3528392" cy="5134816"/>
          </a:xfrm>
          <a:prstGeom prst="rect">
            <a:avLst/>
          </a:prstGeom>
        </p:spPr>
      </p:pic>
      <p:sp>
        <p:nvSpPr>
          <p:cNvPr id="5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6" name="Espace réservé du contenu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59624" y="6463208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Club Unesco Lycée JB Corot Douai</a:t>
            </a:r>
            <a:endParaRPr lang="fr-FR" sz="14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467544" y="2204864"/>
            <a:ext cx="187220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« A n’importe </a:t>
            </a:r>
          </a:p>
          <a:p>
            <a:r>
              <a:rPr lang="fr-FR" sz="2000" b="1" dirty="0" smtClean="0"/>
              <a:t>quelle heure, </a:t>
            </a:r>
          </a:p>
          <a:p>
            <a:r>
              <a:rPr lang="fr-FR" sz="2000" b="1" dirty="0" smtClean="0"/>
              <a:t>dans n’importe quelle tenue, </a:t>
            </a:r>
          </a:p>
          <a:p>
            <a:r>
              <a:rPr lang="fr-FR" sz="2000" b="1" dirty="0" smtClean="0"/>
              <a:t>sans risques, </a:t>
            </a:r>
          </a:p>
          <a:p>
            <a:r>
              <a:rPr lang="fr-FR" sz="2000" b="1" dirty="0" smtClean="0"/>
              <a:t>sans peur, </a:t>
            </a:r>
          </a:p>
          <a:p>
            <a:r>
              <a:rPr lang="fr-FR" sz="2000" b="1" dirty="0" smtClean="0"/>
              <a:t>la rue est </a:t>
            </a:r>
          </a:p>
          <a:p>
            <a:r>
              <a:rPr lang="fr-FR" sz="2000" b="1" dirty="0" smtClean="0"/>
              <a:t>à toutes ! »</a:t>
            </a:r>
            <a:endParaRPr lang="fr-FR" sz="2000" b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1592499" y="1628800"/>
            <a:ext cx="1179301" cy="576064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500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dirty="0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pic>
        <p:nvPicPr>
          <p:cNvPr id="5" name="Image 4" descr="img019.jpg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  <a14:imgEffect>
                      <a14:brightnessContrast bright="-6000" contrast="45000"/>
                    </a14:imgEffect>
                  </a14:imgLayer>
                </a14:imgProps>
              </a:ext>
            </a:extLst>
          </a:blip>
          <a:srcRect t="-328" b="-6545"/>
          <a:stretch/>
        </p:blipFill>
        <p:spPr>
          <a:xfrm>
            <a:off x="2706548" y="702000"/>
            <a:ext cx="4213300" cy="61560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5559479" y="6485541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Club Unesco Lycée JB Corot Douai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09993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pic>
        <p:nvPicPr>
          <p:cNvPr id="5" name="Image 4" descr="img028.jpg"/>
          <p:cNvPicPr>
            <a:picLocks noChangeAspect="1"/>
          </p:cNvPicPr>
          <p:nvPr/>
        </p:nvPicPr>
        <p:blipFill>
          <a:blip r:embed="rId3" cstate="print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169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39837" y="602342"/>
            <a:ext cx="4736592" cy="6528816"/>
          </a:xfrm>
          <a:prstGeom prst="rect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</p:pic>
      <p:sp>
        <p:nvSpPr>
          <p:cNvPr id="6" name="ZoneTexte 5"/>
          <p:cNvSpPr txBox="1"/>
          <p:nvPr/>
        </p:nvSpPr>
        <p:spPr>
          <a:xfrm>
            <a:off x="5284241" y="630932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Club Unesco Lycée JB Corot Douai</a:t>
            </a:r>
            <a:endParaRPr lang="fr-FR" sz="1400" b="1" i="1" dirty="0"/>
          </a:p>
        </p:txBody>
      </p:sp>
    </p:spTree>
    <p:extLst>
      <p:ext uri="{BB962C8B-B14F-4D97-AF65-F5344CB8AC3E}">
        <p14:creationId xmlns:p14="http://schemas.microsoft.com/office/powerpoint/2010/main" val="1206461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1"/>
          <p:cNvSpPr txBox="1">
            <a:spLocks/>
          </p:cNvSpPr>
          <p:nvPr/>
        </p:nvSpPr>
        <p:spPr>
          <a:xfrm>
            <a:off x="1592499" y="195635"/>
            <a:ext cx="7355160" cy="49706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400" b="1" smtClean="0">
                <a:solidFill>
                  <a:schemeClr val="tx2">
                    <a:lumMod val="75000"/>
                  </a:schemeClr>
                </a:solidFill>
              </a:rPr>
              <a:t>Les clubs UNESCO, un atout pour l’éducation au genre</a:t>
            </a:r>
            <a:endParaRPr lang="fr-FR" sz="2400" dirty="0"/>
          </a:p>
        </p:txBody>
      </p:sp>
      <p:pic>
        <p:nvPicPr>
          <p:cNvPr id="4" name="Espace réservé du contenu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251" y="116632"/>
            <a:ext cx="1604750" cy="93610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95536" y="1078530"/>
            <a:ext cx="845162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/>
              <a:t>« </a:t>
            </a:r>
            <a:r>
              <a:rPr lang="fr-FR" sz="2400" dirty="0" err="1" smtClean="0"/>
              <a:t>Slam</a:t>
            </a:r>
            <a:r>
              <a:rPr lang="fr-FR" sz="2400" dirty="0" smtClean="0"/>
              <a:t> session » </a:t>
            </a:r>
            <a:r>
              <a:rPr lang="fr-FR" sz="2400" dirty="0"/>
              <a:t>autour du thème du genre et des discriminations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1772815"/>
            <a:ext cx="2877771" cy="3830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833926"/>
            <a:ext cx="1656184" cy="22046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ZoneTexte 7"/>
          <p:cNvSpPr txBox="1"/>
          <p:nvPr/>
        </p:nvSpPr>
        <p:spPr>
          <a:xfrm>
            <a:off x="5004048" y="6309320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b="1" i="1" dirty="0" smtClean="0"/>
              <a:t>Club Unesco Lycée JB Corot Douai</a:t>
            </a:r>
            <a:endParaRPr lang="fr-FR" sz="1400" b="1" i="1" dirty="0"/>
          </a:p>
        </p:txBody>
      </p:sp>
      <p:pic>
        <p:nvPicPr>
          <p:cNvPr id="1028" name="Picture 4" descr="C:\Users\Anne-Lise\Desktop\Communication JME 2011\Images Armelle\Nouvelle image.bmp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10" y="3688904"/>
            <a:ext cx="1942058" cy="2585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9520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1291</TotalTime>
  <Words>764</Words>
  <Application>Microsoft Office PowerPoint</Application>
  <PresentationFormat>Affichage à l'écran (4:3)</PresentationFormat>
  <Paragraphs>166</Paragraphs>
  <Slides>27</Slides>
  <Notes>0</Notes>
  <HiddenSlides>2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27</vt:i4>
      </vt:variant>
    </vt:vector>
  </HeadingPairs>
  <TitlesOfParts>
    <vt:vector size="30" baseType="lpstr">
      <vt:lpstr>Arial</vt:lpstr>
      <vt:lpstr>Calibri</vt:lpstr>
      <vt:lpstr>Thème Office</vt:lpstr>
      <vt:lpstr>Les clubs UNESCO, un atout pour l’éducation au genre</vt:lpstr>
      <vt:lpstr>Les clubs UNESCO, un atout pour l’éducation au genre</vt:lpstr>
      <vt:lpstr>Les clubs UNESCO, un atout pour l’éducation au genre</vt:lpstr>
      <vt:lpstr>Les clubs UNESCO, un atout pour l’éducation au genre</vt:lpstr>
      <vt:lpstr>Le dispositif pédagogique du projet genre  au lycée JB Corot (Douai)</vt:lpstr>
      <vt:lpstr>Productions des élèves de 2nde 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Les clubs UNESCO, un atout pour l’éducation au genre</vt:lpstr>
      <vt:lpstr>Présentation PowerPoint</vt:lpstr>
      <vt:lpstr>Présentation PowerPoint</vt:lpstr>
      <vt:lpstr>Présentation PowerPoint</vt:lpstr>
      <vt:lpstr>Présentation PowerPoint</vt:lpstr>
      <vt:lpstr>Les clubs UNESCO, un atout pour l’éducation au genre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 clubs UNESCO, un atout pour l’éducation au genre</dc:title>
  <dc:creator>Anne-Lise</dc:creator>
  <cp:lastModifiedBy>Anne-Lise David</cp:lastModifiedBy>
  <cp:revision>45</cp:revision>
  <dcterms:created xsi:type="dcterms:W3CDTF">2011-09-28T09:56:13Z</dcterms:created>
  <dcterms:modified xsi:type="dcterms:W3CDTF">2015-07-29T14:52:51Z</dcterms:modified>
</cp:coreProperties>
</file>